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7" r:id="rId2"/>
    <p:sldId id="293" r:id="rId3"/>
    <p:sldId id="358" r:id="rId4"/>
    <p:sldId id="359" r:id="rId5"/>
    <p:sldId id="307" r:id="rId6"/>
    <p:sldId id="276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37" r:id="rId17"/>
    <p:sldId id="305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334"/>
    <a:srgbClr val="BD4A47"/>
    <a:srgbClr val="B0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55" autoAdjust="0"/>
    <p:restoredTop sz="90171" autoAdjust="0"/>
  </p:normalViewPr>
  <p:slideViewPr>
    <p:cSldViewPr showGuides="1">
      <p:cViewPr>
        <p:scale>
          <a:sx n="135" d="100"/>
          <a:sy n="135" d="100"/>
        </p:scale>
        <p:origin x="-1236" y="-1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DCEB5-1849-4DF3-99EA-2795E73AAB5A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74914-D622-429F-AC70-449F7F6F181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8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8EBAA1-94A8-4948-9B0D-75F7B69955C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74914-D622-429F-AC70-449F7F6F181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74914-D622-429F-AC70-449F7F6F181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974914-D622-429F-AC70-449F7F6F181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EB355-B496-43DA-AFEE-9F0C34E76645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7EE36-00A5-47D2-B711-5783D5D87D6E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DCE-FF59-4F90-A4F2-3181782F64CD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A44FE-6375-4CE1-99E0-DB417122A7A1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8296-3F16-4775-AED9-A44DA09EB855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0AC24-F0E9-4E43-A6EC-4823A4390CB9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91D3-5304-4793-9EA6-37197EB8E0C7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90A6-1B5E-48E3-AD2E-00AB97B34A5F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5275B-1D71-4016-85EA-54E148C88387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8DE07-3385-443B-AC84-66DC9559A0A9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FD8BF-FBB7-4771-A73F-F84843B07B8A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BA05-54E9-48BE-A917-A516B2D33E9C}" type="datetime1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C4F91-873C-4388-981E-E90D93913D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davydov@hse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mailto:ologunova@hse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059582"/>
            <a:ext cx="7992888" cy="163433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Московские </a:t>
            </a:r>
            <a:r>
              <a:rPr lang="ru-RU" sz="2800" b="1" dirty="0"/>
              <a:t>преподаватели в современной </a:t>
            </a:r>
            <a:r>
              <a:rPr lang="ru-RU" sz="2800" b="1" dirty="0" err="1" smtClean="0"/>
              <a:t>медийной</a:t>
            </a:r>
            <a:r>
              <a:rPr lang="ru-RU" sz="2800" b="1" dirty="0" smtClean="0"/>
              <a:t> среде</a:t>
            </a:r>
            <a:r>
              <a:rPr lang="en-US" sz="2800" b="1" dirty="0" smtClean="0"/>
              <a:t>. </a:t>
            </a:r>
            <a:r>
              <a:rPr lang="ru-RU" sz="2800" b="1" dirty="0"/>
              <a:t>Отношение </a:t>
            </a:r>
            <a:r>
              <a:rPr lang="ru-RU" sz="2800" b="1" dirty="0" smtClean="0"/>
              <a:t>к </a:t>
            </a:r>
            <a:r>
              <a:rPr lang="ru-RU" sz="2800" b="1" dirty="0"/>
              <a:t>угрозам </a:t>
            </a:r>
            <a:r>
              <a:rPr lang="ru-RU" sz="2800" b="1" dirty="0" smtClean="0"/>
              <a:t>и </a:t>
            </a:r>
            <a:r>
              <a:rPr lang="ru-RU" sz="2800" b="1" dirty="0"/>
              <a:t>возможным решениям по их минимизации</a:t>
            </a:r>
            <a:endParaRPr lang="ru-RU" sz="2800" dirty="0">
              <a:latin typeface="+mn-lt"/>
            </a:endParaRPr>
          </a:p>
        </p:txBody>
      </p:sp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5292080" y="3493046"/>
            <a:ext cx="305983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Сергей Давыдов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Times New Roman" pitchFamily="18" charset="0"/>
              </a:rPr>
              <a:t>Ольга Логунова</a:t>
            </a:r>
          </a:p>
        </p:txBody>
      </p:sp>
      <p:pic>
        <p:nvPicPr>
          <p:cNvPr id="4" name="Picture 2" descr="C:\Users\1\Desktop\Wobot\МЕРОПРИЯТИЯ\2014\Пути России\K6qL7n0XW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859782"/>
            <a:ext cx="1619054" cy="16437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err="1" smtClean="0">
                <a:solidFill>
                  <a:srgbClr val="0070C0"/>
                </a:solidFill>
                <a:latin typeface="+mn-lt"/>
              </a:rPr>
              <a:t>Медийные</a:t>
            </a:r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 предпочтения и интересы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Отношение к социальным сетям </a:t>
            </a:r>
            <a:r>
              <a:rPr lang="ru-RU" dirty="0" smtClean="0"/>
              <a:t>различное. Опыт использования есть </a:t>
            </a:r>
            <a:r>
              <a:rPr lang="ru-RU" dirty="0"/>
              <a:t>практически у всех. Некоторые в свое время зарегистрировались в «Одноклассниках», но впоследствии отказались от использования </a:t>
            </a:r>
            <a:r>
              <a:rPr lang="ru-RU" dirty="0" smtClean="0"/>
              <a:t>социальных медиа. Другие </a:t>
            </a:r>
            <a:r>
              <a:rPr lang="ru-RU" dirty="0"/>
              <a:t>более или менее активно используют одну сеть (чаще всего – </a:t>
            </a:r>
            <a:r>
              <a:rPr lang="ru-RU" dirty="0" err="1"/>
              <a:t>ВКонтакте</a:t>
            </a:r>
            <a:r>
              <a:rPr lang="ru-RU" dirty="0" smtClean="0"/>
              <a:t>) или же </a:t>
            </a:r>
            <a:r>
              <a:rPr lang="ru-RU" dirty="0"/>
              <a:t>имеют аккаунты на многих ресурсах, однако высокую активность поддерживают не везде. </a:t>
            </a:r>
            <a:r>
              <a:rPr lang="ru-RU" dirty="0" smtClean="0"/>
              <a:t>Чаще всего </a:t>
            </a:r>
            <a:r>
              <a:rPr lang="ru-RU" dirty="0"/>
              <a:t>фигурируют </a:t>
            </a:r>
            <a:r>
              <a:rPr lang="ru-RU" dirty="0" err="1"/>
              <a:t>Facebook</a:t>
            </a:r>
            <a:r>
              <a:rPr lang="ru-RU" dirty="0"/>
              <a:t>, </a:t>
            </a:r>
            <a:r>
              <a:rPr lang="ru-RU" dirty="0" err="1"/>
              <a:t>LinkedIn</a:t>
            </a:r>
            <a:r>
              <a:rPr lang="ru-RU" dirty="0"/>
              <a:t>, </a:t>
            </a:r>
            <a:r>
              <a:rPr lang="ru-RU" dirty="0" err="1"/>
              <a:t>Twitter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Характерен интерес </a:t>
            </a:r>
            <a:r>
              <a:rPr lang="ru-RU" dirty="0"/>
              <a:t>к новостной </a:t>
            </a:r>
            <a:r>
              <a:rPr lang="ru-RU" dirty="0" smtClean="0"/>
              <a:t>информации. Источники </a:t>
            </a:r>
            <a:r>
              <a:rPr lang="ru-RU" dirty="0"/>
              <a:t>новостей используются </a:t>
            </a:r>
            <a:r>
              <a:rPr lang="ru-RU" dirty="0" smtClean="0"/>
              <a:t>разные; безусловно важный источник - Интернет (в </a:t>
            </a:r>
            <a:r>
              <a:rPr lang="ru-RU" dirty="0"/>
              <a:t>основном, </a:t>
            </a:r>
            <a:r>
              <a:rPr lang="ru-RU" dirty="0" err="1" smtClean="0"/>
              <a:t>агрегаторы</a:t>
            </a:r>
            <a:r>
              <a:rPr lang="ru-RU" dirty="0" smtClean="0"/>
              <a:t> </a:t>
            </a:r>
            <a:r>
              <a:rPr lang="ru-RU" dirty="0"/>
              <a:t>новостей </a:t>
            </a:r>
            <a:r>
              <a:rPr lang="ru-RU" dirty="0" smtClean="0"/>
              <a:t>на Яндекс, </a:t>
            </a:r>
            <a:r>
              <a:rPr lang="ru-RU" dirty="0" err="1" smtClean="0"/>
              <a:t>Мейл.ру</a:t>
            </a:r>
            <a:r>
              <a:rPr lang="ru-RU" dirty="0" smtClean="0"/>
              <a:t> и т.п.).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Фильмы и сериалы также вызывают </a:t>
            </a:r>
            <a:r>
              <a:rPr lang="ru-RU" dirty="0" smtClean="0"/>
              <a:t>интерес; вкусы </a:t>
            </a:r>
            <a:r>
              <a:rPr lang="ru-RU" dirty="0"/>
              <a:t>разные. </a:t>
            </a:r>
            <a:r>
              <a:rPr lang="ru-RU" dirty="0" smtClean="0"/>
              <a:t>Как </a:t>
            </a:r>
            <a:r>
              <a:rPr lang="ru-RU" dirty="0"/>
              <a:t>правило, предпочтение отдается отечественной продукции перед зарубежной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Источники </a:t>
            </a:r>
            <a:r>
              <a:rPr lang="ru-RU" dirty="0"/>
              <a:t>профессиональной </a:t>
            </a:r>
            <a:r>
              <a:rPr lang="ru-RU" dirty="0" smtClean="0"/>
              <a:t>информации; книги, научные журналы (среди ученых), официальные </a:t>
            </a:r>
            <a:r>
              <a:rPr lang="ru-RU" dirty="0"/>
              <a:t>сайты профильных организаций, </a:t>
            </a:r>
            <a:r>
              <a:rPr lang="ru-RU" dirty="0" smtClean="0"/>
              <a:t>специализированные </a:t>
            </a:r>
            <a:r>
              <a:rPr lang="ru-RU" dirty="0"/>
              <a:t>форумы и группы </a:t>
            </a:r>
            <a:r>
              <a:rPr lang="ru-RU" dirty="0" smtClean="0"/>
              <a:t>по </a:t>
            </a:r>
            <a:r>
              <a:rPr lang="ru-RU" dirty="0"/>
              <a:t>обмену </a:t>
            </a:r>
            <a:r>
              <a:rPr lang="ru-RU" dirty="0" smtClean="0"/>
              <a:t>опытом в социальных медиа, различные </a:t>
            </a:r>
            <a:r>
              <a:rPr lang="ru-RU" dirty="0"/>
              <a:t>источники профессиональных новостей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0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Основные характеристики </a:t>
            </a:r>
            <a:r>
              <a:rPr lang="ru-RU" sz="4000" dirty="0" err="1" smtClean="0">
                <a:solidFill>
                  <a:srgbClr val="0070C0"/>
                </a:solidFill>
                <a:latin typeface="+mn-lt"/>
              </a:rPr>
              <a:t>медиасреды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Избыточность.</a:t>
            </a:r>
          </a:p>
          <a:p>
            <a:pPr lvl="1"/>
            <a:r>
              <a:rPr lang="ru-RU" sz="1600" i="1" dirty="0" smtClean="0"/>
              <a:t>«</a:t>
            </a:r>
            <a:r>
              <a:rPr lang="ru-RU" sz="1600" i="1" dirty="0"/>
              <a:t>Человек при определенном желании все же сможет в этом потоке найти то, что ему нужно. И во многом это удобно. Современный интернет дает прекрасные возможности для того, чтобы самостоятельно ориентироваться в мире».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Интерактивность</a:t>
            </a:r>
            <a:r>
              <a:rPr lang="ru-RU" dirty="0"/>
              <a:t>, </a:t>
            </a:r>
            <a:r>
              <a:rPr lang="ru-RU" dirty="0" err="1" smtClean="0"/>
              <a:t>мультимедийность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Наряду </a:t>
            </a:r>
            <a:r>
              <a:rPr lang="ru-RU" dirty="0"/>
              <a:t>с доступностью информации </a:t>
            </a:r>
            <a:r>
              <a:rPr lang="ru-RU" dirty="0" smtClean="0"/>
              <a:t>- невысокое </a:t>
            </a:r>
            <a:r>
              <a:rPr lang="ru-RU" dirty="0"/>
              <a:t>качество.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err="1" smtClean="0"/>
              <a:t>Коммерциализированный</a:t>
            </a:r>
            <a:r>
              <a:rPr lang="ru-RU" dirty="0" smtClean="0"/>
              <a:t> </a:t>
            </a:r>
            <a:r>
              <a:rPr lang="ru-RU" dirty="0"/>
              <a:t>и политизированный </a:t>
            </a:r>
            <a:r>
              <a:rPr lang="ru-RU" dirty="0" smtClean="0"/>
              <a:t>характер информации.</a:t>
            </a:r>
          </a:p>
          <a:p>
            <a:pPr lvl="1"/>
            <a:r>
              <a:rPr lang="ru-RU" sz="1600" i="1" dirty="0"/>
              <a:t>«Коммерциализация, агрессивность и </a:t>
            </a:r>
            <a:r>
              <a:rPr lang="ru-RU" sz="1600" i="1" dirty="0" err="1"/>
              <a:t>попсовость</a:t>
            </a:r>
            <a:r>
              <a:rPr lang="ru-RU" sz="1600" i="1" dirty="0"/>
              <a:t>. Если брать, скажем так, популярную среду — телевидение или массовое радио, массовую прессу, в общем, это, конечно, низкое качество и ориентация на, так сказать, низменные потребности аудитории. Если брать более какие-то приличные ресурсы — это все равно, по большей части, сосредоточенность на негативе — даже у того же Эха Москвы или Дождя. Понятно, что позитивного мало, но акцент все равно на негативе. И какая-то перегруженность. Иногда хочется вообще это все отключить, перейти на классическую музыку и немножечко прийти в себя».</a:t>
            </a:r>
          </a:p>
        </p:txBody>
      </p:sp>
    </p:spTree>
    <p:extLst>
      <p:ext uri="{BB962C8B-B14F-4D97-AF65-F5344CB8AC3E}">
        <p14:creationId xmlns:p14="http://schemas.microsoft.com/office/powerpoint/2010/main" val="46424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Острые объективные угрозы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12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132406"/>
              </p:ext>
            </p:extLst>
          </p:nvPr>
        </p:nvGraphicFramePr>
        <p:xfrm>
          <a:off x="179513" y="1059582"/>
          <a:ext cx="842493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29523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В группах социальных сетей Интернета активно стали работать по найму так называемые «тролли», т.е. пользователи, распространяющие искажённую, неверную, но выгодную тем или иным лоббистам информацию.</a:t>
                      </a:r>
                    </a:p>
                    <a:p>
                      <a:r>
                        <a:rPr lang="ru-RU" sz="1050" b="0" dirty="0" smtClean="0"/>
                        <a:t>* Современное </a:t>
                      </a:r>
                      <a:r>
                        <a:rPr lang="ru-RU" sz="1050" b="0" dirty="0" err="1" smtClean="0"/>
                        <a:t>медиапространство</a:t>
                      </a:r>
                      <a:r>
                        <a:rPr lang="ru-RU" sz="1050" b="0" dirty="0" smtClean="0"/>
                        <a:t> способствует разрушению традиционной культуры и системному социокультурному кризису России.</a:t>
                      </a:r>
                    </a:p>
                    <a:p>
                      <a:r>
                        <a:rPr lang="ru-RU" sz="1050" b="0" dirty="0" smtClean="0"/>
                        <a:t>* Современный Интернет создаёт иллюзию анонимности, которая поддерживает желания пользователей получать через его сервисы информацию, распространение которой в традиционных СМИ ограничено нормами морали и законов.</a:t>
                      </a:r>
                    </a:p>
                    <a:p>
                      <a:r>
                        <a:rPr lang="ru-RU" sz="1050" b="0" dirty="0" smtClean="0"/>
                        <a:t>* Вторжение в частную жизнь можно признать значимой этической проблемой современной журналистики.</a:t>
                      </a:r>
                    </a:p>
                    <a:p>
                      <a:r>
                        <a:rPr lang="ru-RU" sz="1050" b="0" dirty="0" smtClean="0"/>
                        <a:t>* Повышается зависимость социальных институтов от средств массовой информации. </a:t>
                      </a:r>
                    </a:p>
                    <a:p>
                      <a:r>
                        <a:rPr lang="ru-RU" sz="1050" b="0" dirty="0" smtClean="0"/>
                        <a:t>* Современные медиа </a:t>
                      </a:r>
                      <a:r>
                        <a:rPr lang="ru-RU" sz="1050" b="0" dirty="0" err="1" smtClean="0"/>
                        <a:t>травматизируют</a:t>
                      </a:r>
                      <a:r>
                        <a:rPr lang="ru-RU" sz="1050" b="0" dirty="0" smtClean="0"/>
                        <a:t> психику людей, формируют чувства страха и безысходности.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*СМИ способствуют разжиганию социальной агрессии и нетерпимости, формированию «образа врага»</a:t>
                      </a:r>
                    </a:p>
                    <a:p>
                      <a:r>
                        <a:rPr lang="ru-RU" sz="1050" b="0" dirty="0" smtClean="0"/>
                        <a:t>* Массовое распространение Интернета влечет за собой нарастание </a:t>
                      </a:r>
                      <a:r>
                        <a:rPr lang="ru-RU" sz="1050" b="0" dirty="0" err="1" smtClean="0"/>
                        <a:t>киберпреступности</a:t>
                      </a:r>
                      <a:r>
                        <a:rPr lang="ru-RU" sz="1050" b="0" dirty="0" smtClean="0"/>
                        <a:t>: противозаконный сбор и использование информации; несанкционированный доступ к информационным ресурсам; манипулирование информацией; незаконное копирование данных в информационных системах и др.</a:t>
                      </a:r>
                    </a:p>
                    <a:p>
                      <a:r>
                        <a:rPr lang="ru-RU" sz="1050" b="0" dirty="0" smtClean="0"/>
                        <a:t>* СМИ навязывают людям недостоверную повестку дня, создают иллюзорную картину мира.</a:t>
                      </a:r>
                    </a:p>
                    <a:p>
                      <a:r>
                        <a:rPr lang="ru-RU" sz="1050" b="0" dirty="0" smtClean="0"/>
                        <a:t>* В современном мире </a:t>
                      </a:r>
                      <a:r>
                        <a:rPr lang="ru-RU" sz="1050" b="0" dirty="0" err="1" smtClean="0"/>
                        <a:t>медиазависимость</a:t>
                      </a:r>
                      <a:r>
                        <a:rPr lang="ru-RU" sz="1050" b="0" dirty="0" smtClean="0"/>
                        <a:t> стала реальной угрозой целостности, социальной адекватности человека.</a:t>
                      </a:r>
                    </a:p>
                    <a:p>
                      <a:endParaRPr lang="ru-RU" sz="105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4083918"/>
            <a:ext cx="15841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УГРОЗА АКТУАЛЬНА </a:t>
            </a:r>
            <a:r>
              <a:rPr lang="ru-RU" sz="1100" dirty="0"/>
              <a:t>ДЛЯ КРАЙНЕ УЗКОЙ И НЕМНОГОЧИСЛЕННОЙ ГРУППЫ НАСЕЛЕНИЯ РОССИИ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164288" y="4059714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/>
              <a:t>УГРОЗА АКТУАЛЬНА ДЛЯ ВСЕХ РОССИЯН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07711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Острые объективные угрозы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13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665667"/>
              </p:ext>
            </p:extLst>
          </p:nvPr>
        </p:nvGraphicFramePr>
        <p:xfrm>
          <a:off x="171055" y="558954"/>
          <a:ext cx="8712967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5976664"/>
                <a:gridCol w="1368151"/>
              </a:tblGrid>
              <a:tr h="453650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Образная подача информации в медиа поддерживает мифологическое мышление (образные объяснения процессов и явлений, не предполагающие понимания их сущности, реально возможных связей и зависимостей).</a:t>
                      </a:r>
                    </a:p>
                    <a:p>
                      <a:r>
                        <a:rPr lang="ru-RU" sz="1050" b="0" dirty="0" smtClean="0"/>
                        <a:t>* СМИ можно обвинить в разрушении моральных устоев.</a:t>
                      </a:r>
                    </a:p>
                    <a:p>
                      <a:r>
                        <a:rPr lang="ru-RU" sz="1050" b="0" dirty="0" smtClean="0"/>
                        <a:t>* Современные научно-технические достижения предоставляют невиданные ранее возможности для превращения информации о личности в инструмент социального контроля и манипулирования человеческим поведением.</a:t>
                      </a:r>
                    </a:p>
                    <a:p>
                      <a:r>
                        <a:rPr lang="ru-RU" sz="1050" b="0" dirty="0" smtClean="0"/>
                        <a:t>* Неконтролируемый доступ к информации опасен.</a:t>
                      </a:r>
                    </a:p>
                    <a:p>
                      <a:r>
                        <a:rPr lang="ru-RU" sz="1050" b="0" dirty="0" smtClean="0"/>
                        <a:t>* Активность в </a:t>
                      </a:r>
                      <a:r>
                        <a:rPr lang="ru-RU" sz="1050" b="0" dirty="0" err="1" smtClean="0"/>
                        <a:t>кибермире</a:t>
                      </a:r>
                      <a:r>
                        <a:rPr lang="ru-RU" sz="1050" b="0" dirty="0" smtClean="0"/>
                        <a:t> не способствует росту гражданской активности в реальном мире; виртуализация политической активности граждан скорее препятствует гражданской активности и осознанному участию российских граждан в политическом процессе.</a:t>
                      </a:r>
                    </a:p>
                    <a:p>
                      <a:r>
                        <a:rPr lang="ru-RU" sz="1050" b="0" dirty="0" smtClean="0"/>
                        <a:t>* В Интернете доминируют сайты с </a:t>
                      </a:r>
                      <a:r>
                        <a:rPr lang="ru-RU" sz="1050" b="0" dirty="0" err="1" smtClean="0"/>
                        <a:t>девиантной</a:t>
                      </a:r>
                      <a:r>
                        <a:rPr lang="ru-RU" sz="1050" b="0" dirty="0" smtClean="0"/>
                        <a:t> информацией: о сексуальных связях, скандалах, насилии, разрушительных социальных действиях и т. п.</a:t>
                      </a:r>
                    </a:p>
                    <a:p>
                      <a:r>
                        <a:rPr lang="ru-RU" sz="1050" b="0" dirty="0" smtClean="0"/>
                        <a:t>* В современных медиа (традиционных и новых) всё больше информации представляется в форме визуальных образов.</a:t>
                      </a:r>
                    </a:p>
                    <a:p>
                      <a:r>
                        <a:rPr lang="ru-RU" sz="1050" b="0" dirty="0" smtClean="0"/>
                        <a:t>* Существенные различия в компьютерной грамотности и возможностях пользоваться современными информационными технологиями увеличивает психологический разрыв поколений.</a:t>
                      </a:r>
                    </a:p>
                    <a:p>
                      <a:r>
                        <a:rPr lang="ru-RU" sz="1050" b="0" dirty="0" smtClean="0"/>
                        <a:t>* Существует угроза информационного потопа - неконтролируемого увеличения количества информации, делающего практически бессмысленными попытки управлять информационными процессами.</a:t>
                      </a:r>
                    </a:p>
                    <a:p>
                      <a:r>
                        <a:rPr lang="ru-RU" sz="1050" b="0" dirty="0" smtClean="0"/>
                        <a:t>* Сформировался глобальный </a:t>
                      </a:r>
                      <a:r>
                        <a:rPr lang="ru-RU" sz="1050" b="0" dirty="0" err="1" smtClean="0"/>
                        <a:t>медиапорядок</a:t>
                      </a:r>
                      <a:r>
                        <a:rPr lang="ru-RU" sz="1050" b="0" dirty="0" smtClean="0"/>
                        <a:t>, где в качестве основных субъектов, участвующих в производстве контента и регулировании информационных процессов, выступает ограниченный круг транснациональных корпораций.</a:t>
                      </a:r>
                    </a:p>
                    <a:p>
                      <a:r>
                        <a:rPr lang="ru-RU" sz="1050" b="0" dirty="0" smtClean="0"/>
                        <a:t>* В России нарастает информационное и коммуникационное неравенство между социальными группами и индивидами.</a:t>
                      </a:r>
                    </a:p>
                    <a:p>
                      <a:r>
                        <a:rPr lang="ru-RU" sz="1050" b="0" dirty="0" smtClean="0"/>
                        <a:t>* Обилие разнообразной информации маскирует принципиальную недоступность, закрытость многих сегментов </a:t>
                      </a:r>
                      <a:r>
                        <a:rPr lang="ru-RU" sz="1050" b="0" dirty="0" err="1" smtClean="0"/>
                        <a:t>медиапространства</a:t>
                      </a:r>
                      <a:r>
                        <a:rPr lang="ru-RU" sz="1050" b="0" dirty="0" smtClean="0"/>
                        <a:t>.</a:t>
                      </a:r>
                    </a:p>
                    <a:p>
                      <a:r>
                        <a:rPr lang="ru-RU" sz="1050" b="0" dirty="0" smtClean="0"/>
                        <a:t>* В России нарастает информационное и коммуникационное неравенство между регионами.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ru-RU" sz="1050" b="0" dirty="0" smtClean="0"/>
                        <a:t>* Всё больше людей испытывают психологическую зависимость от процессов, происходящих в </a:t>
                      </a:r>
                      <a:r>
                        <a:rPr lang="ru-RU" sz="1050" b="0" dirty="0" err="1" smtClean="0"/>
                        <a:t>медиапространстве</a:t>
                      </a:r>
                      <a:r>
                        <a:rPr lang="ru-RU" sz="1050" b="0" dirty="0" smtClean="0"/>
                        <a:t>.</a:t>
                      </a:r>
                    </a:p>
                    <a:p>
                      <a:r>
                        <a:rPr lang="ru-RU" sz="1050" b="0" dirty="0" smtClean="0"/>
                        <a:t>* Информация о личности рассматривается как экономически выгодный товар и как источник власти.</a:t>
                      </a:r>
                    </a:p>
                    <a:p>
                      <a:r>
                        <a:rPr lang="ru-RU" sz="1050" b="0" dirty="0" smtClean="0"/>
                        <a:t>* СМИ виновны в засорении и отравлении умов детей и подростков.</a:t>
                      </a:r>
                    </a:p>
                    <a:p>
                      <a:r>
                        <a:rPr lang="ru-RU" sz="1050" b="0" dirty="0" smtClean="0"/>
                        <a:t>* СМИ формируют у людей стремление к реализации нереалистичных жизненных сценариев.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4083918"/>
            <a:ext cx="15841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УГРОЗА АКТУАЛЬНА </a:t>
            </a:r>
            <a:r>
              <a:rPr lang="ru-RU" sz="1100" dirty="0"/>
              <a:t>ДЛЯ КРАЙНЕ УЗКОЙ И НЕМНОГОЧИСЛЕННОЙ ГРУППЫ НАСЕЛЕНИЯ РОССИИ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364959" y="4491784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/>
              <a:t>УГРОЗА АКТУАЛЬНА ДЛЯ ВСЕХ РОССИЯН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9952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Средние по остроте объективные угрозы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58235"/>
              </p:ext>
            </p:extLst>
          </p:nvPr>
        </p:nvGraphicFramePr>
        <p:xfrm>
          <a:off x="179513" y="1059582"/>
          <a:ext cx="8424936" cy="295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2952328"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Жизненный успех современного человека определяется не его способностями, а объемом и качеством имеющейся в его распоряжении информации.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Социальные сети разделяют пользователей на группы по интересам, поэтому единого пространства коммуникации в Интернете не существует.</a:t>
                      </a:r>
                    </a:p>
                    <a:p>
                      <a:r>
                        <a:rPr lang="ru-RU" sz="1050" b="0" dirty="0" smtClean="0"/>
                        <a:t>* Выполнение совместных </a:t>
                      </a:r>
                      <a:r>
                        <a:rPr lang="ru-RU" sz="1050" b="0" dirty="0" err="1" smtClean="0"/>
                        <a:t>перформансных</a:t>
                      </a:r>
                      <a:r>
                        <a:rPr lang="ru-RU" sz="1050" b="0" dirty="0" smtClean="0"/>
                        <a:t> проектов нередко создаёт только видимость того, что участие в группах социальных сетей Интернета способствует формированию и развитию гражданского общества.</a:t>
                      </a:r>
                    </a:p>
                    <a:p>
                      <a:r>
                        <a:rPr lang="ru-RU" sz="1050" b="0" dirty="0" smtClean="0"/>
                        <a:t>* Жизненный успех современного человека во многом определяется количеством и качеством его присутствия/представленности в Интернете.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4083918"/>
            <a:ext cx="158417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УГРОЗА АКТУАЛЬНА </a:t>
            </a:r>
            <a:r>
              <a:rPr lang="ru-RU" sz="1100" dirty="0"/>
              <a:t>ДЛЯ КРАЙНЕ УЗКОЙ И НЕМНОГОЧИСЛЕННОЙ ГРУППЫ НАСЕЛЕНИЯ РОССИИ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164288" y="4059714"/>
            <a:ext cx="14401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/>
              <a:t>УГРОЗА АКТУАЛЬНА ДЛЯ ВСЕХ РОССИЯН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9952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Оценка решений по минимизации угроз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15</a:t>
            </a:fld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07629"/>
              </p:ext>
            </p:extLst>
          </p:nvPr>
        </p:nvGraphicFramePr>
        <p:xfrm>
          <a:off x="251520" y="1347614"/>
          <a:ext cx="8424936" cy="338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3672408"/>
                <a:gridCol w="2376264"/>
              </a:tblGrid>
              <a:tr h="114897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Обеспечение соблюдения высоких этических стандартов в сфере </a:t>
                      </a:r>
                      <a:r>
                        <a:rPr lang="ru-RU" sz="1050" b="0" dirty="0" err="1" smtClean="0"/>
                        <a:t>медиадеятельности</a:t>
                      </a:r>
                      <a:r>
                        <a:rPr lang="ru-RU" sz="1050" b="0" dirty="0" smtClean="0"/>
                        <a:t>.</a:t>
                      </a:r>
                    </a:p>
                    <a:p>
                      <a:r>
                        <a:rPr lang="ru-RU" sz="1050" b="0" dirty="0" smtClean="0"/>
                        <a:t>* Обеспечение эффективного доступа граждан к необходимой им информации и ресурсам коммуникации.</a:t>
                      </a:r>
                    </a:p>
                    <a:p>
                      <a:r>
                        <a:rPr lang="ru-RU" sz="1050" b="0" dirty="0" smtClean="0"/>
                        <a:t>* Разработка и реализация национальной программы </a:t>
                      </a:r>
                      <a:r>
                        <a:rPr lang="ru-RU" sz="1050" b="0" dirty="0" err="1" smtClean="0"/>
                        <a:t>медиаобразования</a:t>
                      </a:r>
                      <a:r>
                        <a:rPr lang="ru-RU" sz="1050" b="0" dirty="0" smtClean="0"/>
                        <a:t> (обучение граждан технологиям индивидуальной защиты от </a:t>
                      </a:r>
                      <a:r>
                        <a:rPr lang="ru-RU" sz="1050" b="0" dirty="0" err="1" smtClean="0"/>
                        <a:t>медиавоздействия</a:t>
                      </a:r>
                      <a:r>
                        <a:rPr lang="ru-RU" sz="1050" b="0" dirty="0" smtClean="0"/>
                        <a:t>).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Разработка жестких стандартов обеспечения информационной безопасности личности и общества.</a:t>
                      </a:r>
                      <a:endParaRPr lang="ru-RU" sz="1050" b="0" dirty="0"/>
                    </a:p>
                  </a:txBody>
                  <a:tcPr/>
                </a:tc>
              </a:tr>
              <a:tr h="1452473"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* Активизация возможностей гражданского общества в продвижении идей экологии </a:t>
                      </a:r>
                      <a:r>
                        <a:rPr lang="ru-RU" sz="1050" dirty="0" err="1" smtClean="0"/>
                        <a:t>медиапространства</a:t>
                      </a:r>
                      <a:r>
                        <a:rPr lang="ru-RU" sz="1050" dirty="0" smtClean="0"/>
                        <a:t> (организация общественных движений и пр.)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dirty="0" smtClean="0"/>
                        <a:t>* Разработка и реализации методов эффективного сохранения цифровой информации.</a:t>
                      </a:r>
                    </a:p>
                    <a:p>
                      <a:r>
                        <a:rPr lang="ru-RU" sz="1050" b="0" dirty="0" smtClean="0"/>
                        <a:t>* Проведение масштабных исследований с целью разработки рекомендаций по экологически корректному взаимодействию людей с </a:t>
                      </a:r>
                      <a:r>
                        <a:rPr lang="ru-RU" sz="1050" b="0" dirty="0" err="1" smtClean="0"/>
                        <a:t>медиапространством</a:t>
                      </a:r>
                      <a:r>
                        <a:rPr lang="ru-RU" sz="1050" b="0" dirty="0" smtClean="0"/>
                        <a:t>.</a:t>
                      </a:r>
                    </a:p>
                    <a:p>
                      <a:r>
                        <a:rPr lang="ru-RU" sz="1050" b="0" dirty="0" smtClean="0"/>
                        <a:t>* Формирование у граждан </a:t>
                      </a:r>
                      <a:r>
                        <a:rPr lang="ru-RU" sz="1050" b="0" dirty="0" err="1" smtClean="0"/>
                        <a:t>инфоэкологического</a:t>
                      </a:r>
                      <a:r>
                        <a:rPr lang="ru-RU" sz="1050" b="0" dirty="0" smtClean="0"/>
                        <a:t> сознания.</a:t>
                      </a:r>
                    </a:p>
                    <a:p>
                      <a:r>
                        <a:rPr lang="ru-RU" sz="1050" b="0" dirty="0" smtClean="0"/>
                        <a:t>* Разработка и реализация государственной информационной политики, опирающейся на идеи экологического подхода к информационной сфере.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0" dirty="0"/>
                    </a:p>
                  </a:txBody>
                  <a:tcPr/>
                </a:tc>
              </a:tr>
              <a:tr h="6389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4553277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СЛАБАЯ ЭФФЕКТИВНОСТЬ, </a:t>
            </a:r>
            <a:r>
              <a:rPr lang="ru-RU" sz="1100" dirty="0" smtClean="0"/>
              <a:t>УЗКОЕ </a:t>
            </a:r>
            <a:r>
              <a:rPr lang="ru-RU" sz="1100" dirty="0"/>
              <a:t>ВЛИЯНИЕ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7308304" y="4543336"/>
            <a:ext cx="14401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/>
              <a:t>СЛАБАЯ ЭФФЕКТИВНОСТЬ, ШИРОКОЕ ВЛИЯНИЕ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7297960" y="771550"/>
            <a:ext cx="14401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100" dirty="0" smtClean="0"/>
              <a:t>ВЫСОКАЯ ЭФФЕКТИВНОСТЬ, ШИРОКОЕ ВЛИЯНИЕ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771550"/>
            <a:ext cx="15841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ВЫСОКАЯ </a:t>
            </a:r>
            <a:r>
              <a:rPr lang="ru-RU" sz="1100" dirty="0"/>
              <a:t>ЭФФЕКТИВНОСТЬ, </a:t>
            </a:r>
            <a:r>
              <a:rPr lang="ru-RU" sz="1100" dirty="0" smtClean="0"/>
              <a:t>УЗКОЕ </a:t>
            </a:r>
            <a:r>
              <a:rPr lang="ru-RU" sz="1100" dirty="0"/>
              <a:t>ВЛИЯНИЕ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6951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05476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Основные выводы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15516" y="846645"/>
            <a:ext cx="871296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В целом, </a:t>
            </a:r>
            <a:r>
              <a:rPr lang="ru-RU" sz="2000" dirty="0" smtClean="0"/>
              <a:t>московские </a:t>
            </a:r>
            <a:r>
              <a:rPr lang="ru-RU" sz="2000" dirty="0"/>
              <a:t>преподаватели не считают, что </a:t>
            </a:r>
            <a:r>
              <a:rPr lang="ru-RU" sz="2000" dirty="0" err="1"/>
              <a:t>медиасреда</a:t>
            </a:r>
            <a:r>
              <a:rPr lang="ru-RU" sz="2000" dirty="0"/>
              <a:t> представляет для них какие-либо серьезные угрозы, однако выражают озабоченность возможностью негативного влияния информации на детей и </a:t>
            </a:r>
            <a:r>
              <a:rPr lang="ru-RU" sz="2000" dirty="0" smtClean="0"/>
              <a:t>подростков.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Некоторые </a:t>
            </a:r>
            <a:r>
              <a:rPr lang="ru-RU" sz="2000" dirty="0"/>
              <a:t>вынесенные на обсуждение тенденции (например, региональное и социальное неравенство в области доступа к информационным ресурсам, визуализация образов массовой культуры и т.д.) маркируются как не </a:t>
            </a:r>
            <a:r>
              <a:rPr lang="ru-RU" sz="2000" dirty="0" smtClean="0"/>
              <a:t>новые.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/>
              <a:t>Предложенные </a:t>
            </a:r>
            <a:r>
              <a:rPr lang="ru-RU" sz="2000" dirty="0"/>
              <a:t>авторами исследования возможности решения существующих проблем, в целом, представляются респондентам действенными, однако они неоднократно ставили вопрос о возможности их практической реализации.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05476"/>
            <a:ext cx="8229600" cy="594066"/>
          </a:xfrm>
        </p:spPr>
        <p:txBody>
          <a:bodyPr>
            <a:normAutofit fontScale="90000"/>
          </a:bodyPr>
          <a:lstStyle/>
          <a:p>
            <a:pPr algn="r"/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>Спасибо за внимание</a:t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en-US" sz="2200" dirty="0" smtClean="0">
                <a:latin typeface="+mn-lt"/>
                <a:hlinkClick r:id="rId3"/>
              </a:rPr>
              <a:t>sdavydov@hse.ru</a:t>
            </a:r>
            <a:r>
              <a:rPr lang="en-US" sz="2200" dirty="0" smtClean="0">
                <a:latin typeface="+mn-lt"/>
              </a:rPr>
              <a:t/>
            </a:r>
            <a:br>
              <a:rPr lang="en-US" sz="2200" dirty="0" smtClean="0">
                <a:latin typeface="+mn-lt"/>
              </a:rPr>
            </a:br>
            <a:r>
              <a:rPr lang="en-US" sz="2200" dirty="0" smtClean="0">
                <a:latin typeface="+mn-lt"/>
                <a:hlinkClick r:id="rId4"/>
              </a:rPr>
              <a:t>ologunova@hse.ru</a:t>
            </a:r>
            <a:r>
              <a:rPr lang="en-US" sz="2200" dirty="0" smtClean="0">
                <a:latin typeface="+mn-lt"/>
              </a:rPr>
              <a:t/>
            </a:r>
            <a:br>
              <a:rPr lang="en-US" sz="2200" dirty="0" smtClean="0">
                <a:latin typeface="+mn-lt"/>
              </a:rPr>
            </a:br>
            <a:endParaRPr lang="ru-RU" sz="2200" dirty="0"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79662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</a:rPr>
              <a:t>Цель и задачи исследования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82699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b="1" dirty="0"/>
              <a:t>Цель</a:t>
            </a:r>
            <a:r>
              <a:rPr lang="ru-RU" dirty="0"/>
              <a:t> качественной части исследования – выявление представлений московских преподавателей о существующих угрозах </a:t>
            </a:r>
            <a:r>
              <a:rPr lang="ru-RU" dirty="0" err="1"/>
              <a:t>медиасреды</a:t>
            </a:r>
            <a:r>
              <a:rPr lang="ru-RU" dirty="0"/>
              <a:t>, а также об эффективных способах борьбы с ними.</a:t>
            </a:r>
          </a:p>
          <a:p>
            <a:pPr marL="360363" indent="-360363" algn="just"/>
            <a:r>
              <a:rPr lang="ru-RU" b="1" dirty="0" smtClean="0"/>
              <a:t>Задачи</a:t>
            </a:r>
            <a:r>
              <a:rPr lang="ru-RU" dirty="0" smtClean="0"/>
              <a:t> исследования:</a:t>
            </a:r>
            <a:endParaRPr lang="ru-RU" dirty="0"/>
          </a:p>
          <a:p>
            <a:pPr marL="360363" indent="-360363" algn="just"/>
            <a:r>
              <a:rPr lang="ru-RU" dirty="0"/>
              <a:t>- выявление </a:t>
            </a:r>
            <a:r>
              <a:rPr lang="ru-RU" dirty="0" err="1"/>
              <a:t>медийных</a:t>
            </a:r>
            <a:r>
              <a:rPr lang="ru-RU" dirty="0"/>
              <a:t> предпочтений и интересов целевой аудитории исследования;</a:t>
            </a:r>
          </a:p>
          <a:p>
            <a:pPr marL="360363" indent="-360363" algn="just"/>
            <a:r>
              <a:rPr lang="ru-RU" dirty="0"/>
              <a:t>- анализ субъективных ощущений респондентов в </a:t>
            </a:r>
            <a:r>
              <a:rPr lang="ru-RU" dirty="0" err="1"/>
              <a:t>медийной</a:t>
            </a:r>
            <a:r>
              <a:rPr lang="ru-RU" dirty="0"/>
              <a:t> среде;</a:t>
            </a:r>
          </a:p>
          <a:p>
            <a:pPr marL="360363" indent="-360363" algn="just"/>
            <a:r>
              <a:rPr lang="ru-RU" dirty="0"/>
              <a:t>- определение отношения к существующим и потенциальным объективным угрозам в </a:t>
            </a:r>
            <a:r>
              <a:rPr lang="ru-RU" dirty="0" err="1"/>
              <a:t>медиасреде</a:t>
            </a:r>
            <a:r>
              <a:rPr lang="ru-RU" dirty="0"/>
              <a:t>;</a:t>
            </a:r>
          </a:p>
          <a:p>
            <a:pPr marL="360363" indent="-360363" algn="just"/>
            <a:r>
              <a:rPr lang="ru-RU" dirty="0"/>
              <a:t>- изучение отношения к возможным решениям, направленным на минимизацию угроз.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89248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</a:rPr>
              <a:t>Методика исследования: краткое описание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82699"/>
            <a:ext cx="82809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sz="2200" b="1" dirty="0"/>
              <a:t>Метод</a:t>
            </a:r>
            <a:r>
              <a:rPr lang="ru-RU" sz="2200" dirty="0"/>
              <a:t> исследования – глубинные фокусированные интервью.</a:t>
            </a:r>
          </a:p>
          <a:p>
            <a:pPr marL="360363" indent="-360363" algn="just"/>
            <a:r>
              <a:rPr lang="ru-RU" sz="2200" b="1" dirty="0"/>
              <a:t>Целевая аудитория</a:t>
            </a:r>
            <a:r>
              <a:rPr lang="ru-RU" sz="2200" dirty="0"/>
              <a:t> исследования – преподаватели средних и высших учебных заведений Москвы.</a:t>
            </a:r>
          </a:p>
          <a:p>
            <a:pPr marL="360363" indent="-360363" algn="just"/>
            <a:r>
              <a:rPr lang="ru-RU" sz="2200" b="1" dirty="0" smtClean="0"/>
              <a:t>Период проведения полевых работ</a:t>
            </a:r>
            <a:r>
              <a:rPr lang="ru-RU" sz="2200" dirty="0" smtClean="0"/>
              <a:t> - с </a:t>
            </a:r>
            <a:r>
              <a:rPr lang="ru-RU" sz="2200" dirty="0"/>
              <a:t>07.07.2015 по </a:t>
            </a:r>
            <a:r>
              <a:rPr lang="ru-RU" sz="2200" dirty="0" smtClean="0"/>
              <a:t>04.08.2015.</a:t>
            </a:r>
          </a:p>
          <a:p>
            <a:pPr marL="360363" indent="-360363" algn="just"/>
            <a:r>
              <a:rPr lang="ru-RU" sz="2200" b="1" dirty="0" smtClean="0"/>
              <a:t>Количество проведенных интервью</a:t>
            </a:r>
            <a:r>
              <a:rPr lang="ru-RU" sz="2200" dirty="0" smtClean="0"/>
              <a:t> - 12. Интервьюеры </a:t>
            </a:r>
            <a:r>
              <a:rPr lang="ru-RU" sz="2200" dirty="0"/>
              <a:t>осуществляли запись интервью на диктофон с последующей расшифровкой.</a:t>
            </a:r>
          </a:p>
          <a:p>
            <a:pPr marL="360363" indent="-360363" algn="just"/>
            <a:r>
              <a:rPr lang="ru-RU" sz="2200" b="1" dirty="0"/>
              <a:t>Средняя продолжительность</a:t>
            </a:r>
            <a:r>
              <a:rPr lang="ru-RU" sz="2200" dirty="0"/>
              <a:t> интервью составила 40-50 минут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378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</a:rPr>
              <a:t>Задание на рекрут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6826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b="1" dirty="0" smtClean="0"/>
              <a:t>1. Квоты по полу и возрасту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1962" y="192367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b="1" dirty="0" smtClean="0"/>
              <a:t>2. Квоты по специализации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429807"/>
              </p:ext>
            </p:extLst>
          </p:nvPr>
        </p:nvGraphicFramePr>
        <p:xfrm>
          <a:off x="541962" y="2318152"/>
          <a:ext cx="6077585" cy="1435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9020"/>
                <a:gridCol w="1890395"/>
                <a:gridCol w="186817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Среднее образование (школа, колледж, техникум)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Высшее образование (ВУЗы)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Преподаватели социально-гуманитарных дисциплин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Преподаватели естественных дисциплин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073097"/>
              </p:ext>
            </p:extLst>
          </p:nvPr>
        </p:nvGraphicFramePr>
        <p:xfrm>
          <a:off x="541962" y="1131590"/>
          <a:ext cx="6077585" cy="5939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9020"/>
                <a:gridCol w="1890395"/>
                <a:gridCol w="186817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Мужчины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Женщины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До 40 лет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От 40 лет и старше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67544" y="4011910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dirty="0"/>
              <a:t>В исследовании участвовали действующие сотрудники школ и вузов Москвы (учебное заведение является основным местом работы) с преподавательским стажем не менее 3-х лет.</a:t>
            </a:r>
          </a:p>
        </p:txBody>
      </p:sp>
    </p:spTree>
    <p:extLst>
      <p:ext uri="{BB962C8B-B14F-4D97-AF65-F5344CB8AC3E}">
        <p14:creationId xmlns:p14="http://schemas.microsoft.com/office/powerpoint/2010/main" val="32381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Инструментарий и структура </a:t>
            </a:r>
            <a:r>
              <a:rPr lang="ru-RU" sz="4000" dirty="0" err="1" smtClean="0">
                <a:solidFill>
                  <a:srgbClr val="0070C0"/>
                </a:solidFill>
                <a:latin typeface="+mn-lt"/>
              </a:rPr>
              <a:t>гайда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87546"/>
              </p:ext>
            </p:extLst>
          </p:nvPr>
        </p:nvGraphicFramePr>
        <p:xfrm>
          <a:off x="539552" y="1131590"/>
          <a:ext cx="6552728" cy="114896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552728"/>
              </a:tblGrid>
              <a:tr h="370840"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 Техническое задание на рекрут респондентов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Анкета для рекрута респондентов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 </a:t>
                      </a:r>
                      <a:r>
                        <a:rPr lang="ru-RU" sz="1200" b="0" kern="10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Гайд</a:t>
                      </a: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глубинного интервью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 Анкета, заполняемая в рамках глубинного интервью</a:t>
                      </a:r>
                      <a:endParaRPr lang="ru-RU" sz="1200" b="0" kern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  <a:alpha val="99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682699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b="1" dirty="0" smtClean="0"/>
              <a:t>1. Инструментарий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249974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/>
            <a:r>
              <a:rPr lang="ru-RU" b="1" dirty="0" smtClean="0"/>
              <a:t>2. Структура </a:t>
            </a:r>
            <a:r>
              <a:rPr lang="ru-RU" b="1" dirty="0" err="1" smtClean="0"/>
              <a:t>гайда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1447"/>
              </p:ext>
            </p:extLst>
          </p:nvPr>
        </p:nvGraphicFramePr>
        <p:xfrm>
          <a:off x="539552" y="3003798"/>
          <a:ext cx="6552728" cy="1435481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552728"/>
              </a:tblGrid>
              <a:tr h="370840">
                <a:tc>
                  <a:txBody>
                    <a:bodyPr/>
                    <a:lstStyle/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 Социальный круг и социальные связи участников исследования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 </a:t>
                      </a:r>
                      <a:r>
                        <a:rPr lang="ru-RU" sz="1200" b="0" kern="10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Медийные</a:t>
                      </a: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предпочтения и интересы респондентов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 Субъективные ощущения в </a:t>
                      </a:r>
                      <a:r>
                        <a:rPr lang="ru-RU" sz="1200" b="0" kern="10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медиасреде</a:t>
                      </a:r>
                      <a:endParaRPr lang="ru-RU" sz="1200" b="0" kern="1000" dirty="0" smtClean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 Отношение к объективным угрозам</a:t>
                      </a:r>
                    </a:p>
                    <a:p>
                      <a:pPr marL="180340" indent="-180340"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200" b="0" kern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 Оценка возможных решений по минимизации угроз</a:t>
                      </a:r>
                      <a:endParaRPr lang="ru-RU" sz="1200" b="0" kern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>
                    <a:gradFill>
                      <a:gsLst>
                        <a:gs pos="0">
                          <a:schemeClr val="accent1">
                            <a:lumMod val="20000"/>
                            <a:lumOff val="80000"/>
                            <a:alpha val="99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Социальный круг и социальные связи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Есть </a:t>
            </a:r>
            <a:r>
              <a:rPr lang="ru-RU" dirty="0"/>
              <a:t>и коренные москвичи, и те, кто приехал в город какое-то время назад.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/>
              <a:t>большинстве случаев </a:t>
            </a:r>
            <a:r>
              <a:rPr lang="ru-RU" dirty="0" smtClean="0"/>
              <a:t>включают </a:t>
            </a:r>
            <a:r>
              <a:rPr lang="ru-RU" dirty="0"/>
              <a:t>в </a:t>
            </a:r>
            <a:r>
              <a:rPr lang="ru-RU" dirty="0" smtClean="0"/>
              <a:t>состав семьи </a:t>
            </a:r>
            <a:r>
              <a:rPr lang="ru-RU" dirty="0"/>
              <a:t>всех ближайших родственников – как своих, так и супруга или </a:t>
            </a:r>
            <a:r>
              <a:rPr lang="ru-RU" dirty="0" smtClean="0"/>
              <a:t>супруги, - даже если проживают раздельно.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Школьные педагоги подрабатывают, в основном, репетиторством или дополнительной преподавательской работой (например, на платных курсах), один из респондентов занимается методической работой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Работники вузов или сотрудничают </a:t>
            </a:r>
            <a:r>
              <a:rPr lang="ru-RU" dirty="0"/>
              <a:t>с коммерческими предприятиями (например, в качестве консультантов), </a:t>
            </a:r>
            <a:r>
              <a:rPr lang="ru-RU" dirty="0" smtClean="0"/>
              <a:t>или </a:t>
            </a:r>
            <a:r>
              <a:rPr lang="ru-RU" dirty="0"/>
              <a:t>ведут научно-исследовательскую деятельность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Чаще респонденты считают себя людьми общительными, любящими проводить свободное время в кругу </a:t>
            </a:r>
            <a:r>
              <a:rPr lang="ru-RU" dirty="0" smtClean="0"/>
              <a:t>друзей; отмечены </a:t>
            </a:r>
            <a:r>
              <a:rPr lang="ru-RU" dirty="0"/>
              <a:t>факты «коммуникативного выгорания» </a:t>
            </a:r>
            <a:r>
              <a:rPr lang="ru-RU" dirty="0" smtClean="0"/>
              <a:t>(слишком </a:t>
            </a:r>
            <a:r>
              <a:rPr lang="ru-RU" dirty="0"/>
              <a:t>много </a:t>
            </a:r>
            <a:r>
              <a:rPr lang="ru-RU" dirty="0" smtClean="0"/>
              <a:t>общения </a:t>
            </a:r>
            <a:r>
              <a:rPr lang="ru-RU" dirty="0"/>
              <a:t>на </a:t>
            </a:r>
            <a:r>
              <a:rPr lang="ru-RU" dirty="0" smtClean="0"/>
              <a:t>работе).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Спектр хобби и увлечений </a:t>
            </a:r>
            <a:r>
              <a:rPr lang="ru-RU" dirty="0" smtClean="0"/>
              <a:t>достаточно </a:t>
            </a:r>
            <a:r>
              <a:rPr lang="ru-RU" dirty="0"/>
              <a:t>широкий.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Примеры высказываний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«Кажется, у меня много разных хобби. Например, фотография. Потом всякие разные поездки, путешествия, если это можно назвать хобби. Потом рисованием и живописью увлекаюсь. Работаю с медью, всякое создание украшений из разных материалов — </a:t>
            </a:r>
            <a:r>
              <a:rPr lang="ru-RU" sz="1600" i="1" dirty="0" err="1"/>
              <a:t>крафтинг</a:t>
            </a:r>
            <a:r>
              <a:rPr lang="ru-RU" sz="1600" i="1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«Я люблю заниматься спортом, мы семьей частенько ходим в походы, необязательно ехать в Карелию или на Урал, иногда выходим в Подмосковье, берем велосипеды и уезжаем на выходные. Также люблю путешествовать, хотя это две стороны одной медали, наверное. В последний раз ездили в Корею, остались под сильным впечатлением. Ну еще к хобби можно отнести нашу заботу о коте. Он у нас породистый и достаточно капризный, поэтому забота о нем уже превратилась в хобби</a:t>
            </a:r>
            <a:r>
              <a:rPr lang="ru-RU" sz="1600" i="1" dirty="0" smtClean="0"/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1" dirty="0"/>
              <a:t>«Люблю путешествовать. Мне кажется, мое основное хобби — это узнавать что-то новое, вообще во всех областях. Можно назвать музыку, можно не называть, потому что слушаю всего понемножку, в основном по 1-2 песни интересных мне групп. Люблю музыку </a:t>
            </a:r>
            <a:r>
              <a:rPr lang="ru-RU" sz="1600" i="1" dirty="0" err="1"/>
              <a:t>Beatles</a:t>
            </a:r>
            <a:r>
              <a:rPr lang="ru-RU" sz="1600" i="1" dirty="0"/>
              <a:t>, их могу слушать целыми альбомами. Гулять люблю, опять же с целью узнавать что-то новое — в моем городе или в чужих».</a:t>
            </a:r>
          </a:p>
        </p:txBody>
      </p:sp>
    </p:spTree>
    <p:extLst>
      <p:ext uri="{BB962C8B-B14F-4D97-AF65-F5344CB8AC3E}">
        <p14:creationId xmlns:p14="http://schemas.microsoft.com/office/powerpoint/2010/main" val="342544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err="1" smtClean="0">
                <a:solidFill>
                  <a:srgbClr val="0070C0"/>
                </a:solidFill>
                <a:latin typeface="+mn-lt"/>
              </a:rPr>
              <a:t>Медийные</a:t>
            </a:r>
            <a:r>
              <a:rPr lang="ru-RU" sz="4000" dirty="0" smtClean="0">
                <a:solidFill>
                  <a:srgbClr val="0070C0"/>
                </a:solidFill>
                <a:latin typeface="+mn-lt"/>
              </a:rPr>
              <a:t> предпочтения и интересы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Для педагогов характерен высокий уровень интеграции в современную </a:t>
            </a:r>
            <a:r>
              <a:rPr lang="ru-RU" dirty="0" err="1"/>
              <a:t>медиасреду</a:t>
            </a:r>
            <a:r>
              <a:rPr lang="ru-RU" dirty="0"/>
              <a:t>, </a:t>
            </a:r>
            <a:r>
              <a:rPr lang="ru-RU" dirty="0" smtClean="0"/>
              <a:t>активное потребление </a:t>
            </a:r>
            <a:r>
              <a:rPr lang="ru-RU" dirty="0"/>
              <a:t>информации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Два типа </a:t>
            </a:r>
            <a:r>
              <a:rPr lang="ru-RU" dirty="0" err="1" smtClean="0"/>
              <a:t>медиапотребителей</a:t>
            </a:r>
            <a:r>
              <a:rPr lang="ru-RU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u="sng" dirty="0" smtClean="0"/>
              <a:t>Использование </a:t>
            </a:r>
            <a:r>
              <a:rPr lang="ru-RU" u="sng" dirty="0"/>
              <a:t>широкого сочетания классических и новых медиа.</a:t>
            </a:r>
            <a:r>
              <a:rPr lang="ru-RU" dirty="0"/>
              <a:t> У респондентов данной группы есть и телевизор, и радио в автомобиле, и подключенный к Интернету компьютер, стационарный и/или </a:t>
            </a:r>
            <a:r>
              <a:rPr lang="ru-RU" dirty="0" smtClean="0"/>
              <a:t>мобильный.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u="sng" dirty="0" smtClean="0"/>
              <a:t>Полный </a:t>
            </a:r>
            <a:r>
              <a:rPr lang="ru-RU" u="sng" dirty="0"/>
              <a:t>или практически полный переход в цифровую среду.</a:t>
            </a:r>
            <a:r>
              <a:rPr lang="ru-RU" dirty="0"/>
              <a:t> Такие респонденты также имеют набор </a:t>
            </a:r>
            <a:r>
              <a:rPr lang="ru-RU" dirty="0" err="1"/>
              <a:t>медиаустройств</a:t>
            </a:r>
            <a:r>
              <a:rPr lang="ru-RU" dirty="0"/>
              <a:t>, однако прежде всего это мобильное и стационарное Интернет-совместимое оборудование. Если традиционные </a:t>
            </a:r>
            <a:r>
              <a:rPr lang="ru-RU" dirty="0" err="1"/>
              <a:t>медиаустройства</a:t>
            </a:r>
            <a:r>
              <a:rPr lang="ru-RU" dirty="0"/>
              <a:t> у респондентов этой группы и присутствуют, их использование является не регулярным и расценивается участниками исследования как </a:t>
            </a:r>
            <a:r>
              <a:rPr lang="ru-RU" dirty="0" smtClean="0"/>
              <a:t>малозначимое.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Объединяет </a:t>
            </a:r>
            <a:r>
              <a:rPr lang="ru-RU" dirty="0"/>
              <a:t>всех респондентов активное использование мобильного телефона и/или смартфона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0538"/>
            <a:ext cx="82296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</a:rPr>
              <a:t>Примеры высказываний</a:t>
            </a:r>
            <a:endParaRPr lang="ru-RU" sz="36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</p:spPr>
        <p:txBody>
          <a:bodyPr/>
          <a:lstStyle/>
          <a:p>
            <a:fld id="{A7BC8E2D-23FD-464E-BA71-67EAF276AFB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11561" y="627534"/>
            <a:ext cx="78488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/>
              <a:t>«Стационарный компьютер – это ноутбук. Еще телевизор, программа время «Первый канал» - фоновый по вечерам, когда устаю. Либо это радио в машине, причем предпочтения в каналах нет, скачу с канала на канал, в зависимости от пробок. В основном все же разговорное. Люблю тематику культуры, искусства, новостей каких-то, пробок. Любимая радиостанция, думаю, радио Джаз. Если стоишь в пробке, то радио Джаз, если едешь быстро и нужно что-то по пути узнать, тогда какие-нибудь информационные радиостанции. С мобильного телефона новости не читаю, у меня мобильный в принципе не подключен к интернету, потому что Интернет, при всей его необходимости, очень много времени убивает».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i="1" dirty="0" smtClean="0"/>
              <a:t>«</a:t>
            </a:r>
            <a:r>
              <a:rPr lang="ru-RU" i="1" dirty="0"/>
              <a:t>Все виды компьютерной техники: телефон, планшет, компьютер — всю </a:t>
            </a:r>
            <a:r>
              <a:rPr lang="ru-RU" i="1" dirty="0" err="1"/>
              <a:t>медиаинформацию</a:t>
            </a:r>
            <a:r>
              <a:rPr lang="ru-RU" i="1" dirty="0"/>
              <a:t> я получаю из интернета. Телевизор практически не смотрю. Радио слушаю очень редко — по крайней мере, из радиоприемника. То есть, мне вся и теле-информация, и радио-информация,  все это при помощи </a:t>
            </a:r>
            <a:r>
              <a:rPr lang="ru-RU" i="1" dirty="0" smtClean="0"/>
              <a:t>Интернета».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571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8694</TotalTime>
  <Words>1990</Words>
  <Application>Microsoft Office PowerPoint</Application>
  <PresentationFormat>Экран (16:9)</PresentationFormat>
  <Paragraphs>162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Московские преподаватели в современной медийной среде. Отношение к угрозам и возможным решениям по их минимизации</vt:lpstr>
      <vt:lpstr>Цель и задачи исследования</vt:lpstr>
      <vt:lpstr>Методика исследования: краткое описание</vt:lpstr>
      <vt:lpstr>Задание на рекрут</vt:lpstr>
      <vt:lpstr>Инструментарий и структура гайда</vt:lpstr>
      <vt:lpstr>Социальный круг и социальные связи</vt:lpstr>
      <vt:lpstr>Примеры высказываний</vt:lpstr>
      <vt:lpstr>Медийные предпочтения и интересы</vt:lpstr>
      <vt:lpstr>Примеры высказываний</vt:lpstr>
      <vt:lpstr>Медийные предпочтения и интересы</vt:lpstr>
      <vt:lpstr>Основные характеристики медиасреды</vt:lpstr>
      <vt:lpstr>Острые объективные угрозы</vt:lpstr>
      <vt:lpstr>Острые объективные угрозы</vt:lpstr>
      <vt:lpstr>Средние по остроте объективные угрозы</vt:lpstr>
      <vt:lpstr>Оценка решений по минимизации угроз</vt:lpstr>
      <vt:lpstr>Основные выводы</vt:lpstr>
      <vt:lpstr>         Спасибо за внимание  sdavydov@hse.ru ologunova@hse.ru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Чайхона №1 Мониторинг социальных медиа</dc:title>
  <dc:creator>wobot</dc:creator>
  <cp:lastModifiedBy>Студент НИУ ВШЭ</cp:lastModifiedBy>
  <cp:revision>701</cp:revision>
  <dcterms:created xsi:type="dcterms:W3CDTF">2013-11-21T11:59:52Z</dcterms:created>
  <dcterms:modified xsi:type="dcterms:W3CDTF">2015-12-09T20:58:04Z</dcterms:modified>
</cp:coreProperties>
</file>